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Honors Geometry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Sec 3.2: Angles and Parallel Lines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0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Try It Out #2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533841"/>
            <a:ext cx="4295732" cy="2929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91134" y="2618509"/>
            <a:ext cx="5305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Use the </a:t>
            </a:r>
            <a:r>
              <a:rPr lang="en-US" sz="2400" dirty="0" smtClean="0">
                <a:latin typeface="Arial Rounded MT Bold" panose="020F0704030504030204" pitchFamily="34" charset="0"/>
              </a:rPr>
              <a:t>alternate interior angles theorem to answer the following: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5999" y="3720439"/>
            <a:ext cx="371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 If a || b, then—</a:t>
            </a:r>
          </a:p>
          <a:p>
            <a:endParaRPr lang="en-US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1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Try It Out #2 Answer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533841"/>
            <a:ext cx="4295732" cy="2929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91134" y="2618509"/>
            <a:ext cx="5305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Use the </a:t>
            </a:r>
            <a:r>
              <a:rPr lang="en-US" sz="2400" dirty="0" smtClean="0">
                <a:latin typeface="Arial Rounded MT Bold" panose="020F0704030504030204" pitchFamily="34" charset="0"/>
              </a:rPr>
              <a:t>alternate interior angles theorem to answer the following: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5999" y="3720439"/>
            <a:ext cx="3719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 If a || b, then—</a:t>
            </a:r>
          </a:p>
          <a:p>
            <a:endParaRPr lang="en-US" sz="2400" dirty="0"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∠3 </a:t>
            </a:r>
            <a:r>
              <a:rPr lang="en-US" sz="2400" dirty="0" smtClean="0">
                <a:latin typeface="Cambria" panose="02040503050406030204" pitchFamily="18" charset="0"/>
              </a:rPr>
              <a:t>≅ ∠</a:t>
            </a:r>
            <a:r>
              <a:rPr lang="en-US" sz="2400" dirty="0">
                <a:latin typeface="Arial Rounded MT Bold" panose="020F0704030504030204" pitchFamily="34" charset="0"/>
              </a:rPr>
              <a:t>5</a:t>
            </a:r>
            <a:r>
              <a:rPr lang="en-US" sz="2400" dirty="0" smtClean="0">
                <a:latin typeface="Arial Rounded MT Bold" panose="020F0704030504030204" pitchFamily="34" charset="0"/>
              </a:rPr>
              <a:t>      ∠4 </a:t>
            </a:r>
            <a:r>
              <a:rPr lang="en-US" sz="2400" dirty="0">
                <a:latin typeface="Cambria" panose="02040503050406030204" pitchFamily="18" charset="0"/>
              </a:rPr>
              <a:t>≅ </a:t>
            </a:r>
            <a:r>
              <a:rPr lang="en-US" sz="2400" dirty="0" smtClean="0">
                <a:latin typeface="Cambria" panose="02040503050406030204" pitchFamily="18" charset="0"/>
              </a:rPr>
              <a:t>∠</a:t>
            </a:r>
            <a:r>
              <a:rPr lang="en-US" sz="2400" dirty="0" smtClean="0">
                <a:latin typeface="Arial Rounded MT Bold" panose="020F0704030504030204" pitchFamily="34" charset="0"/>
              </a:rPr>
              <a:t>6 </a:t>
            </a:r>
            <a:endParaRPr lang="en-US" sz="2400" dirty="0">
              <a:latin typeface="Arial Rounded MT Bold" panose="020F0704030504030204" pitchFamily="34" charset="0"/>
            </a:endParaRPr>
          </a:p>
          <a:p>
            <a:endParaRPr lang="en-US" sz="24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Try It Out #3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533841"/>
            <a:ext cx="4295732" cy="2929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91134" y="2618509"/>
            <a:ext cx="5305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Use the </a:t>
            </a:r>
            <a:r>
              <a:rPr lang="en-US" sz="2400" dirty="0" smtClean="0">
                <a:latin typeface="Arial Rounded MT Bold" panose="020F0704030504030204" pitchFamily="34" charset="0"/>
              </a:rPr>
              <a:t>alternate exterior angles theorem to answer the following: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5999" y="3720439"/>
            <a:ext cx="371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 If a || b, then—</a:t>
            </a:r>
          </a:p>
          <a:p>
            <a:endParaRPr lang="en-US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64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Try It Out #3 Answer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533841"/>
            <a:ext cx="4295732" cy="2929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91134" y="2618509"/>
            <a:ext cx="5305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Use the </a:t>
            </a:r>
            <a:r>
              <a:rPr lang="en-US" sz="2400" dirty="0" smtClean="0">
                <a:latin typeface="Arial Rounded MT Bold" panose="020F0704030504030204" pitchFamily="34" charset="0"/>
              </a:rPr>
              <a:t>alternate interior angles theorem to answer the following: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5999" y="3720439"/>
            <a:ext cx="3719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 If a || b, then—</a:t>
            </a:r>
          </a:p>
          <a:p>
            <a:endParaRPr lang="en-US" sz="2400" dirty="0"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∠2 </a:t>
            </a:r>
            <a:r>
              <a:rPr lang="en-US" sz="2400" dirty="0" smtClean="0">
                <a:latin typeface="Cambria" panose="02040503050406030204" pitchFamily="18" charset="0"/>
              </a:rPr>
              <a:t>≅ ∠</a:t>
            </a:r>
            <a:r>
              <a:rPr lang="en-US" sz="2400" dirty="0" smtClean="0">
                <a:latin typeface="Arial Rounded MT Bold" panose="020F0704030504030204" pitchFamily="34" charset="0"/>
              </a:rPr>
              <a:t>8      ∠1 </a:t>
            </a:r>
            <a:r>
              <a:rPr lang="en-US" sz="2400" dirty="0">
                <a:latin typeface="Cambria" panose="02040503050406030204" pitchFamily="18" charset="0"/>
              </a:rPr>
              <a:t>≅ </a:t>
            </a:r>
            <a:r>
              <a:rPr lang="en-US" sz="2400" dirty="0" smtClean="0">
                <a:latin typeface="Cambria" panose="02040503050406030204" pitchFamily="18" charset="0"/>
              </a:rPr>
              <a:t>∠</a:t>
            </a:r>
            <a:r>
              <a:rPr lang="en-US" sz="2400" dirty="0">
                <a:latin typeface="Arial Rounded MT Bold" panose="020F0704030504030204" pitchFamily="34" charset="0"/>
              </a:rPr>
              <a:t>7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endParaRPr lang="en-US" sz="2400" dirty="0">
              <a:latin typeface="Arial Rounded MT Bold" panose="020F0704030504030204" pitchFamily="34" charset="0"/>
            </a:endParaRPr>
          </a:p>
          <a:p>
            <a:endParaRPr lang="en-US" sz="24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8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Try It Out #4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533841"/>
            <a:ext cx="4295732" cy="2929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91134" y="2618509"/>
            <a:ext cx="5305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Use the </a:t>
            </a:r>
            <a:r>
              <a:rPr lang="en-US" sz="2400" dirty="0" smtClean="0">
                <a:latin typeface="Arial Rounded MT Bold" panose="020F0704030504030204" pitchFamily="34" charset="0"/>
              </a:rPr>
              <a:t>consecutive interior angles theorem to answer the following: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5999" y="3845131"/>
            <a:ext cx="371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 If a || b, then—</a:t>
            </a:r>
          </a:p>
          <a:p>
            <a:endParaRPr lang="en-US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48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Try It Out #4 Answer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533841"/>
            <a:ext cx="4295732" cy="2929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91134" y="2618509"/>
            <a:ext cx="5305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Use the </a:t>
            </a:r>
            <a:r>
              <a:rPr lang="en-US" sz="2400" dirty="0" smtClean="0">
                <a:latin typeface="Arial Rounded MT Bold" panose="020F0704030504030204" pitchFamily="34" charset="0"/>
              </a:rPr>
              <a:t>consecutive interior angles theorem to answer the following: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5999" y="3845131"/>
            <a:ext cx="37191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 If a || b, then—</a:t>
            </a:r>
          </a:p>
          <a:p>
            <a:endParaRPr lang="en-US" sz="2400" dirty="0"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∠3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supp</a:t>
            </a:r>
            <a:r>
              <a:rPr lang="en-US" sz="2400" dirty="0" smtClean="0">
                <a:latin typeface="Cambria" panose="02040503050406030204" pitchFamily="18" charset="0"/>
              </a:rPr>
              <a:t> ∠</a:t>
            </a:r>
            <a:r>
              <a:rPr lang="en-US" sz="2400" dirty="0">
                <a:latin typeface="Arial Rounded MT Bold" panose="020F0704030504030204" pitchFamily="34" charset="0"/>
              </a:rPr>
              <a:t>6</a:t>
            </a:r>
            <a:r>
              <a:rPr lang="en-US" sz="2400" dirty="0" smtClean="0">
                <a:latin typeface="Arial Rounded MT Bold" panose="020F0704030504030204" pitchFamily="34" charset="0"/>
              </a:rPr>
              <a:t>     </a:t>
            </a:r>
          </a:p>
          <a:p>
            <a:endParaRPr lang="en-US" sz="2400" dirty="0" smtClean="0"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∠4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supp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</a:rPr>
              <a:t>∠</a:t>
            </a:r>
            <a:r>
              <a:rPr lang="en-US" sz="2400" dirty="0" smtClean="0">
                <a:latin typeface="Arial Rounded MT Bold" panose="020F0704030504030204" pitchFamily="34" charset="0"/>
              </a:rPr>
              <a:t>5 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0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02914"/>
            <a:ext cx="9601196" cy="1303867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Learning Target &amp; Standards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4586"/>
            <a:ext cx="9885216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After this section you will have completed the following Common Core State Standard(s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G.CO.1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Know precise definitions of angle, circle, perpendicular and parallel lines and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line segments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based on the undefined notions of point, line distance along line/around an arc, etc.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will be improving your skills in the following Mathematical Practice(s):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Make sense of problems and persevere in solving them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3. Construct viable arguments and critique the reasoning of others</a:t>
            </a:r>
          </a:p>
        </p:txBody>
      </p:sp>
    </p:spTree>
    <p:extLst>
      <p:ext uri="{BB962C8B-B14F-4D97-AF65-F5344CB8AC3E}">
        <p14:creationId xmlns:p14="http://schemas.microsoft.com/office/powerpoint/2010/main" val="265848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02914"/>
            <a:ext cx="9601196" cy="1303867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Learning Target &amp; Standards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Specifically, you should be able to: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theorems to determine the relationships between specific angle pairs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algebra to find angle measures</a:t>
            </a:r>
          </a:p>
        </p:txBody>
      </p:sp>
    </p:spTree>
    <p:extLst>
      <p:ext uri="{BB962C8B-B14F-4D97-AF65-F5344CB8AC3E}">
        <p14:creationId xmlns:p14="http://schemas.microsoft.com/office/powerpoint/2010/main" val="295014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Postulates &amp; Theorems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Corresponding Angles Postulate: </a:t>
            </a: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181" y="3346641"/>
            <a:ext cx="4094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If 2 PARALLEL lines are cut by a TRANSVERSAL, then the corresponding angles are CONGRUENT.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https://s-media-cache-ak0.pinimg.com/236x/77/4c/e2/774ce2640115ac98eb707d14bb2539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79" y="3087501"/>
            <a:ext cx="3207329" cy="260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02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Postulates &amp; Theorems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Alternate Interior Angles Theorem: </a:t>
            </a: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8637" y="3118041"/>
            <a:ext cx="3948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If 2 PARALLEL lines are cut by a TRANSVERSAL, then the alternate interior angles are CONGRUENT.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564" y="2528056"/>
            <a:ext cx="2854033" cy="1746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152" y="4199654"/>
            <a:ext cx="3157956" cy="1864787"/>
          </a:xfrm>
          <a:prstGeom prst="rect">
            <a:avLst/>
          </a:prstGeom>
        </p:spPr>
      </p:pic>
      <p:sp>
        <p:nvSpPr>
          <p:cNvPr id="7" name="Chevron 6"/>
          <p:cNvSpPr/>
          <p:nvPr/>
        </p:nvSpPr>
        <p:spPr>
          <a:xfrm>
            <a:off x="9372594" y="2577714"/>
            <a:ext cx="228600" cy="33174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9608125" y="3810776"/>
            <a:ext cx="228600" cy="33174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7405254" y="4253906"/>
            <a:ext cx="228600" cy="33174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7031181" y="5555285"/>
            <a:ext cx="228600" cy="33174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7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Postulates &amp; Theorems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Alternate Exterior Angles Theorem: </a:t>
            </a: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8637" y="3118041"/>
            <a:ext cx="3948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If 2 PARALLEL lines are cut by a TRANSVERSAL, then the alternate exterior angles are CONGRUENT.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453" y="4106618"/>
            <a:ext cx="2566120" cy="1900830"/>
          </a:xfrm>
          <a:prstGeom prst="rect">
            <a:avLst/>
          </a:prstGeom>
        </p:spPr>
      </p:pic>
      <p:sp>
        <p:nvSpPr>
          <p:cNvPr id="15" name="Chevron 14"/>
          <p:cNvSpPr/>
          <p:nvPr/>
        </p:nvSpPr>
        <p:spPr>
          <a:xfrm>
            <a:off x="6196444" y="4434652"/>
            <a:ext cx="228600" cy="33174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6301867" y="5345164"/>
            <a:ext cx="228600" cy="33174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478" y="2507368"/>
            <a:ext cx="2400734" cy="2385491"/>
          </a:xfrm>
          <a:prstGeom prst="rect">
            <a:avLst/>
          </a:prstGeom>
        </p:spPr>
      </p:pic>
      <p:sp>
        <p:nvSpPr>
          <p:cNvPr id="17" name="Chevron 16"/>
          <p:cNvSpPr/>
          <p:nvPr/>
        </p:nvSpPr>
        <p:spPr>
          <a:xfrm>
            <a:off x="8935739" y="2972952"/>
            <a:ext cx="228600" cy="33174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9531925" y="4029747"/>
            <a:ext cx="228600" cy="33174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4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Postulates &amp; Theorems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Consecutive Interior Angles Theorem: </a:t>
            </a: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8637" y="3118041"/>
            <a:ext cx="3948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If 2 PARALLEL lines are cut by a TRANSVERSAL, then the consecutive interior angles are SUPPLEMENTARY.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271" y="3027420"/>
            <a:ext cx="5112326" cy="284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Try It Out #1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533841"/>
            <a:ext cx="4295732" cy="2929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91134" y="2618509"/>
            <a:ext cx="5305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Use the corresponding </a:t>
            </a:r>
            <a:r>
              <a:rPr lang="en-US" sz="2400" dirty="0" smtClean="0">
                <a:latin typeface="Arial Rounded MT Bold" panose="020F0704030504030204" pitchFamily="34" charset="0"/>
              </a:rPr>
              <a:t>angles postulate to answer the following: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5999" y="3720439"/>
            <a:ext cx="371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 If a || b, then—</a:t>
            </a:r>
          </a:p>
          <a:p>
            <a:endParaRPr lang="en-US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95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Try It Out #1 Answer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533841"/>
            <a:ext cx="4295732" cy="2929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91134" y="2618509"/>
            <a:ext cx="5305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Use the corresponding </a:t>
            </a:r>
            <a:r>
              <a:rPr lang="en-US" sz="2400" dirty="0" smtClean="0">
                <a:latin typeface="Arial Rounded MT Bold" panose="020F0704030504030204" pitchFamily="34" charset="0"/>
              </a:rPr>
              <a:t>angles postulate to answer the following: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5999" y="3720439"/>
            <a:ext cx="37191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 If a || b, then—</a:t>
            </a:r>
          </a:p>
          <a:p>
            <a:endParaRPr lang="en-US" sz="2400" dirty="0"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∠1 </a:t>
            </a:r>
            <a:r>
              <a:rPr lang="en-US" sz="2400" dirty="0" smtClean="0">
                <a:latin typeface="Cambria" panose="02040503050406030204" pitchFamily="18" charset="0"/>
              </a:rPr>
              <a:t>≅ ∠</a:t>
            </a:r>
            <a:r>
              <a:rPr lang="en-US" sz="2400" dirty="0">
                <a:latin typeface="Arial Rounded MT Bold" panose="020F0704030504030204" pitchFamily="34" charset="0"/>
              </a:rPr>
              <a:t>5</a:t>
            </a:r>
            <a:r>
              <a:rPr lang="en-US" sz="2400" dirty="0" smtClean="0">
                <a:latin typeface="Arial Rounded MT Bold" panose="020F0704030504030204" pitchFamily="34" charset="0"/>
              </a:rPr>
              <a:t>      ∠2 </a:t>
            </a:r>
            <a:r>
              <a:rPr lang="en-US" sz="2400" dirty="0">
                <a:latin typeface="Cambria" panose="02040503050406030204" pitchFamily="18" charset="0"/>
              </a:rPr>
              <a:t>≅ </a:t>
            </a:r>
            <a:r>
              <a:rPr lang="en-US" sz="2400" dirty="0" smtClean="0">
                <a:latin typeface="Cambria" panose="02040503050406030204" pitchFamily="18" charset="0"/>
              </a:rPr>
              <a:t>∠</a:t>
            </a:r>
            <a:r>
              <a:rPr lang="en-US" sz="2400" dirty="0" smtClean="0">
                <a:latin typeface="Arial Rounded MT Bold" panose="020F0704030504030204" pitchFamily="34" charset="0"/>
              </a:rPr>
              <a:t>6 </a:t>
            </a:r>
            <a:endParaRPr lang="en-US" sz="2400" dirty="0">
              <a:latin typeface="Arial Rounded MT Bold" panose="020F0704030504030204" pitchFamily="34" charset="0"/>
            </a:endParaRPr>
          </a:p>
          <a:p>
            <a:endParaRPr lang="en-US" sz="2400" dirty="0" smtClean="0"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∠3 </a:t>
            </a:r>
            <a:r>
              <a:rPr lang="en-US" sz="2400" dirty="0">
                <a:latin typeface="Cambria" panose="02040503050406030204" pitchFamily="18" charset="0"/>
              </a:rPr>
              <a:t>≅ </a:t>
            </a:r>
            <a:r>
              <a:rPr lang="en-US" sz="2400" dirty="0" smtClean="0">
                <a:latin typeface="Cambria" panose="02040503050406030204" pitchFamily="18" charset="0"/>
              </a:rPr>
              <a:t>∠</a:t>
            </a:r>
            <a:r>
              <a:rPr lang="en-US" sz="2400" dirty="0" smtClean="0">
                <a:latin typeface="Arial Rounded MT Bold" panose="020F0704030504030204" pitchFamily="34" charset="0"/>
              </a:rPr>
              <a:t>7      ∠4 </a:t>
            </a:r>
            <a:r>
              <a:rPr lang="en-US" sz="2400" dirty="0">
                <a:latin typeface="Cambria" panose="02040503050406030204" pitchFamily="18" charset="0"/>
              </a:rPr>
              <a:t>≅ </a:t>
            </a:r>
            <a:r>
              <a:rPr lang="en-US" sz="2400" dirty="0" smtClean="0">
                <a:latin typeface="Cambria" panose="02040503050406030204" pitchFamily="18" charset="0"/>
              </a:rPr>
              <a:t>∠</a:t>
            </a:r>
            <a:r>
              <a:rPr lang="en-US" sz="2400" dirty="0" smtClean="0">
                <a:latin typeface="Arial Rounded MT Bold" panose="020F0704030504030204" pitchFamily="34" charset="0"/>
              </a:rPr>
              <a:t>8 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0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4742</TotalTime>
  <Words>469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Rounded MT Bold</vt:lpstr>
      <vt:lpstr>Cambria</vt:lpstr>
      <vt:lpstr>Garamond</vt:lpstr>
      <vt:lpstr>Organic</vt:lpstr>
      <vt:lpstr>Honors Geometry</vt:lpstr>
      <vt:lpstr>Learning Target &amp; Standards</vt:lpstr>
      <vt:lpstr>Learning Target &amp; Standards</vt:lpstr>
      <vt:lpstr>Postulates &amp; Theorems</vt:lpstr>
      <vt:lpstr>Postulates &amp; Theorems</vt:lpstr>
      <vt:lpstr>Postulates &amp; Theorems</vt:lpstr>
      <vt:lpstr>Postulates &amp; Theorems</vt:lpstr>
      <vt:lpstr>Try It Out #1</vt:lpstr>
      <vt:lpstr>Try It Out #1 Answer</vt:lpstr>
      <vt:lpstr>Try It Out #2</vt:lpstr>
      <vt:lpstr>Try It Out #2 Answer</vt:lpstr>
      <vt:lpstr>Try It Out #3</vt:lpstr>
      <vt:lpstr>Try It Out #3 Answer</vt:lpstr>
      <vt:lpstr>Try It Out #4</vt:lpstr>
      <vt:lpstr>Try It Out #4 Answer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Honors Geometry</dc:title>
  <dc:creator>laura stratton</dc:creator>
  <cp:lastModifiedBy>laura stratton</cp:lastModifiedBy>
  <cp:revision>13</cp:revision>
  <dcterms:created xsi:type="dcterms:W3CDTF">2016-08-02T15:25:09Z</dcterms:created>
  <dcterms:modified xsi:type="dcterms:W3CDTF">2016-08-08T14:40:50Z</dcterms:modified>
</cp:coreProperties>
</file>